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media/image1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nl-NL" sz="2000" spc="-1" strike="noStrike">
                <a:latin typeface="Arial"/>
              </a:rPr>
              <a:t>Klik om het formaat van de notities te bewerken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nl-NL" sz="1400" spc="-1" strike="noStrike">
                <a:latin typeface="Times New Roman"/>
              </a:rPr>
              <a:t>&lt;koptekst&gt;</a:t>
            </a:r>
            <a:endParaRPr b="0" lang="nl-NL" sz="1400" spc="-1" strike="noStrike">
              <a:latin typeface="Times New Roman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nl-NL" sz="1400" spc="-1" strike="noStrike">
                <a:latin typeface="Times New Roman"/>
              </a:rPr>
              <a:t>&lt;datum/tijd&gt;</a:t>
            </a:r>
            <a:endParaRPr b="0" lang="nl-NL" sz="1400" spc="-1" strike="noStrike">
              <a:latin typeface="Times New Roman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nl-NL" sz="1400" spc="-1" strike="noStrike">
                <a:latin typeface="Times New Roman"/>
              </a:rPr>
              <a:t>&lt;voettekst&gt;</a:t>
            </a:r>
            <a:endParaRPr b="0" lang="nl-NL" sz="1400" spc="-1" strike="noStrike">
              <a:latin typeface="Times New Roman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A9794C8-F85A-47BD-86BD-E30FCB04012D}" type="slidenum">
              <a:rPr b="0" lang="nl-NL" sz="1400" spc="-1" strike="noStrike">
                <a:latin typeface="Times New Roman"/>
              </a:rPr>
              <a:t>&lt;getal&gt;</a:t>
            </a:fld>
            <a:endParaRPr b="0" lang="nl-N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1774440"/>
          </a:xfrm>
          <a:prstGeom prst="rect">
            <a:avLst/>
          </a:prstGeom>
        </p:spPr>
        <p:txBody>
          <a:bodyPr lIns="0" rIns="0" tIns="0" bIns="0"/>
          <a:p>
            <a:pPr marL="216000" indent="-21096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EHBB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Het klinkt als EHBO en als directe adequate hulp bij en of na bevallingen.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EHBB is een bijzondere aanvulling op de zorg, die verse ouders heel goed kunnen gebruiken. Vooral na een teleurstellende,of zelfs heftige bevalling.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De EHBB is hulpverlening anuit nieuwe perpectieven, nieuwe visies op zwangerschap, geboorte en diepere oorzaken van lichameijke en emotionele problemen later.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Voor de EHBB heb je vnl emphatie nodig en open mind, is herkenbaar voor iedereen.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211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096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Kenmerken van het natuurlijk geboorteprogramma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De geboorte is de grootste verandering in je leven ooit en vereist 100% aandacht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 </a:t>
            </a:r>
            <a:r>
              <a:rPr b="0" lang="nl-NL" sz="2000" spc="-1" strike="noStrike">
                <a:latin typeface="Arial"/>
              </a:rPr>
              <a:t>Vanwege de verandering is de genoorte op geleidelijkheid ingesteld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Na 9 maanden binding en dan losraken, betekent zo  snel mogelijk weer binden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  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456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De geboorte is te vergelijken met eenlanding op de maan</a:t>
            </a: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je gewicht is anders,alles voelt zwaarder dan in water</a:t>
            </a: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2000" spc="-1" strike="noStrike">
                <a:latin typeface="Arial"/>
              </a:rPr>
              <a:t>-  behalve je moeder ben je noot aangeraakt met je grootste orgaan, de huid</a:t>
            </a: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2000" spc="-1" strike="noStrike">
                <a:latin typeface="Arial"/>
              </a:rPr>
              <a:t>-  voor het eerst direct licht en geluid</a:t>
            </a: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2000" spc="-1" strike="noStrike">
                <a:latin typeface="Arial"/>
              </a:rPr>
              <a:t>-   ineens ervaar je geen begrenzing </a:t>
            </a: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2000" spc="-1" strike="noStrike">
                <a:latin typeface="Arial"/>
              </a:rPr>
              <a:t>-   je moeder stoot je ineens af, drijft je uit</a:t>
            </a: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2000" spc="-1" strike="noStrike">
                <a:latin typeface="Arial"/>
              </a:rPr>
              <a:t>-   je voelt kou i.p.v een gelijkmatige temperatuur</a:t>
            </a: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2000" spc="-1" strike="noStrike">
                <a:latin typeface="Arial"/>
              </a:rPr>
              <a:t>-   je gaat ineens een gas inademen</a:t>
            </a: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2000" spc="-1" strike="noStrike">
                <a:latin typeface="Arial"/>
              </a:rPr>
              <a:t>-   je drinkt voor het eerst melk</a:t>
            </a: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Deze nieuwe ervaringen hebben ook nog eens gigantisch veel lichamelijke gevlgen</a:t>
            </a:r>
            <a:br/>
            <a:r>
              <a:rPr b="0" lang="nl-NL" sz="2000" spc="-1" strike="noStrike">
                <a:latin typeface="Arial"/>
              </a:rPr>
              <a:t>En dan moet je ook nog eens je ruimtepak uitdoen!</a:t>
            </a: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096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Het geboorte programma zorgt voor geleidelijkheid door: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beperkt gezichtsveld, genoeg om gezichten  te herkennen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hoge concentratie hormonen om de indrukken sterk af te zwakken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heeft gedempt geluiden gehoord  en herkent ze (vanaf 2 maanden)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geboorte gaat langzaam en geleidelijk, moeder door pijn hoog geconcentreerd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moeder krijgt hoge concentratie knuffelhormoon, direct na geboorte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de stem van de vader herkent het kind direct en is dus aanwezig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zodra de extern de voeding begint, sluit de placnta haar taak definitief af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de borstvoeding is precies inhoudelijk afgestemd op  de actuele situatie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wat er verder nog allemaal ontdekt zal worden…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Elke medische bevalling zal dit goede programma niet goed kunnen bieden</a:t>
            </a:r>
            <a:br/>
            <a:r>
              <a:rPr b="0" lang="nl-NL" sz="2000" spc="-1" strike="noStrike">
                <a:latin typeface="Arial"/>
              </a:rPr>
              <a:t>Hoe sterker de afwijking ervan, hoe groter de potentiele problemen zullen komen.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177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096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Het geheugen werkt per direct!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Geheugen is vastleggen van informatie voor toekomstig gebruik en is niet afhankelijk van hersenen. 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Elke cel heeft het vermogen wat er met haar gebeurt, vast te leggen.</a:t>
            </a:r>
            <a:br/>
            <a:r>
              <a:rPr b="0" lang="nl-NL" sz="2000" spc="-1" strike="noStrike">
                <a:latin typeface="Arial"/>
              </a:rPr>
              <a:t>Die info wordt later geleid naar de inmiddels aangelegde hersenen.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Van belang is WElKE info direct wordt opgeslagen door de cellen van het embryo</a:t>
            </a:r>
            <a:br/>
            <a:r>
              <a:rPr b="0" lang="nl-NL" sz="2000" spc="-1" strike="noStrike">
                <a:latin typeface="Arial"/>
              </a:rPr>
              <a:t>Om dat te begrijpen,kijken we eerst eens om ons heen.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177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096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Het geheugen werkt per direct!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Geheugen is vastleggen van informatie voor toekomstig gebruik en is niet afhankelijk van hersenen. 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Elke cel heeft het vermogen wat er met haar gebeurt, vast te leggen.</a:t>
            </a:r>
            <a:br/>
            <a:r>
              <a:rPr b="0" lang="nl-NL" sz="2000" spc="-1" strike="noStrike">
                <a:latin typeface="Arial"/>
              </a:rPr>
              <a:t>Die info wordt later geleid naar de inmiddels aangelegde hersenen.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Van belang is WElKE info direct wordt opgeslagen door de cellen van het embryo</a:t>
            </a:r>
            <a:br/>
            <a:r>
              <a:rPr b="0" lang="nl-NL" sz="2000" spc="-1" strike="noStrike">
                <a:latin typeface="Arial"/>
              </a:rPr>
              <a:t>Om dat te begrijpen,kijken we eerst eens om ons heen.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/>
          <a:p>
            <a:pPr marL="216000" indent="-21096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Linker- en rechter breinhelft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Onderzoekers weten dat de rechterhelft in de eerste levensjaren dominant is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Dit heeft te maken met de eigenschap verbinding te zoeken met omgeving.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In die zin is de rechterhelft dan ook sociaal. Klankgevoelig, hekent kleur etc.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De linkerhelft is egocentrisch, een planner en rationeel, heeft taalcentrum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Langzamerhand begint een kind de omgeving beter te begrijpen, wat er nog niet is.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Het gevoel van controle hebben hoort specifiek bij deze hersenhelft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 </a:t>
            </a:r>
            <a:r>
              <a:rPr b="0" lang="nl-NL" sz="2000" spc="-1" strike="noStrike">
                <a:latin typeface="Arial"/>
              </a:rPr>
              <a:t>Voor evenwichtige functioneren zijn beide helften net zo nodig als zon </a:t>
            </a:r>
            <a:r>
              <a:rPr b="1" i="1" lang="nl-NL" sz="2000" spc="-1" strike="noStrike">
                <a:latin typeface="Arial"/>
              </a:rPr>
              <a:t>en</a:t>
            </a:r>
            <a:r>
              <a:rPr b="0" lang="nl-NL" sz="2000" spc="-1" strike="noStrike">
                <a:latin typeface="Arial"/>
              </a:rPr>
              <a:t> maan.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Voor de ontwikkeling van een kind zijn een moeder en een vader, beiden nodig.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 </a:t>
            </a:r>
            <a:r>
              <a:rPr b="0" lang="nl-NL" sz="2000" spc="-1" strike="noStrike">
                <a:latin typeface="Arial"/>
              </a:rPr>
              <a:t>In EHBB worden de vroegste ervaringen bewust gemaakt en dat geeft rust.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096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Een eerste bewustwording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We gaan bij de geboorte vooral uit van het ervaren van </a:t>
            </a:r>
            <a:r>
              <a:rPr b="0" i="1" lang="nl-NL" sz="2000" spc="-1" strike="noStrike" u="sng">
                <a:uFillTx/>
                <a:latin typeface="Arial"/>
              </a:rPr>
              <a:t>drie </a:t>
            </a:r>
            <a:r>
              <a:rPr b="0" lang="nl-NL" sz="2000" spc="-1" strike="noStrike">
                <a:latin typeface="Arial"/>
              </a:rPr>
              <a:t>betrokken partijen.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Dit is het gewenste eindresultaat, zoals we menen, dat iedereen zou moeten willen.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Hoe ervaart de baby de geboorte?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Hoe ervaart de moeder de geboorte?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Welke actieve rol verwachten moeder en kind van nature van de vader?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/>
          <a:p>
            <a:endParaRPr b="0" lang="nl-NL" sz="2000" spc="-1" strike="noStrike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360" cy="202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132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Hoofdonderwerpen workshop over de EHBB</a:t>
            </a:r>
            <a:endParaRPr b="0" lang="nl-NL" sz="2000" spc="-1" strike="noStrike">
              <a:latin typeface="Arial"/>
            </a:endParaRPr>
          </a:p>
          <a:p>
            <a:pPr marL="216000" indent="-211320" algn="ctr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132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Er is over de kennis van de zwangerschap en geboorte baanbrekend nieuws</a:t>
            </a:r>
            <a:endParaRPr b="0" lang="nl-NL" sz="2000" spc="-1" strike="noStrike">
              <a:latin typeface="Arial"/>
            </a:endParaRPr>
          </a:p>
          <a:p>
            <a:pPr marL="216000" indent="-211320">
              <a:lnSpc>
                <a:spcPct val="100000"/>
              </a:lnSpc>
            </a:pPr>
            <a:br/>
            <a:r>
              <a:rPr b="0" lang="nl-NL" sz="2000" spc="-1" strike="noStrike">
                <a:latin typeface="Arial"/>
              </a:rPr>
              <a:t>Deze workshop is bedoeld voor iedereen, werkend in de directe geboortezorg.</a:t>
            </a:r>
            <a:br/>
            <a:r>
              <a:rPr b="0" lang="nl-NL" sz="2000" spc="-1" strike="noStrike">
                <a:latin typeface="Arial"/>
              </a:rPr>
              <a:t>De nieuwe inzichten hebben veel invloed op ons handelen in de zorg.</a:t>
            </a:r>
            <a:endParaRPr b="0" lang="nl-NL" sz="2000" spc="-1" strike="noStrike">
              <a:latin typeface="Arial"/>
            </a:endParaRPr>
          </a:p>
          <a:p>
            <a:pPr marL="216000" indent="-21132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132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Hoe je emotionele zorg kunt bieden, is het thema van  de bijscholing EHBB.</a:t>
            </a:r>
            <a:endParaRPr b="0" lang="nl-NL" sz="2000" spc="-1" strike="noStrike">
              <a:latin typeface="Arial"/>
            </a:endParaRPr>
          </a:p>
          <a:p>
            <a:pPr marL="216000" indent="-21132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EHBB biedt een unieke vorm van emotionele ondersteuning. </a:t>
            </a:r>
            <a:endParaRPr b="0" lang="nl-NL" sz="2000" spc="-1" strike="noStrike">
              <a:latin typeface="Arial"/>
            </a:endParaRPr>
          </a:p>
          <a:p>
            <a:pPr marL="216000" indent="-21132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De bovenstaand dia toont enkele onderwerpen over de achterliggende  theorie </a:t>
            </a:r>
            <a:endParaRPr b="0" lang="nl-NL" sz="2000" spc="-1" strike="noStrike">
              <a:latin typeface="Arial"/>
            </a:endParaRPr>
          </a:p>
          <a:p>
            <a:pPr marL="216000" indent="-21132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3884760" y="8685360"/>
            <a:ext cx="296676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096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Een natuurlijk zwangerschapsprogramma 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controles zijn gebaseerd op het algemene voorspe;bare  verwachtingspatroon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we houden van nature rekening met een zwangere vrouw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de zwangerschap is gericht op een voldragen gezond kind ter wereld te brengen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nooit zullen we sneller ontwikkelen, groeien, veranderen  dan vòòr de geboorte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dit programma is voor alle mensen volkomen gelijk, verschillen zijn details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tot en met de geboorte gelden deze zelfde kenmerken van de zwangerschap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096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Een natuurlijk zwangerschapsprogramma 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controles zijn gebaseerd op het algemene voorspe;bare  verwachtingspatroon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we houden van nature rekening met een zwangere vrouw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de zwangerschap is gericht op een voldragen gezond kind ter wereld te brengen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nooit zullen we sneller ontwikkelen, groeien, veranderen  dan vòòr de geboorte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dit programma is voor alle mensen volkomen gelijk, verschillen zijn details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tot en met de geboorte gelden deze zelfde kenmerken van de zwangerschap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0960" algn="ctr">
              <a:lnSpc>
                <a:spcPct val="100000"/>
              </a:lnSpc>
            </a:pPr>
            <a:r>
              <a:rPr b="1" lang="nl-NL" sz="2000" spc="-1" strike="noStrike">
                <a:latin typeface="Arial"/>
              </a:rPr>
              <a:t>Een natuurlijk zwangerschapsprogramma 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controles zijn gebaseerd op het algemene voorspe;bare  verwachtingspatroon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</a:t>
            </a:r>
            <a:r>
              <a:rPr b="0" lang="nl-NL" sz="2000" spc="-1" strike="noStrike">
                <a:latin typeface="Arial"/>
              </a:rPr>
              <a:t>we houden van nature rekening met een zwangere vrouw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de zwangerschap is gericht op een voldragen gezond kind ter wereld te brengen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nooit zullen we sneller ontwikkelen, groeien, veranderen  dan vòòr de geboorte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dit programma is voor alle mensen volkomen gelijk, verschillen zijn details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latin typeface="Arial"/>
              </a:rPr>
              <a:t>   </a:t>
            </a:r>
            <a:r>
              <a:rPr b="0" lang="nl-NL" sz="2000" spc="-1" strike="noStrike">
                <a:latin typeface="Arial"/>
              </a:rPr>
              <a:t>tot en met de geboorte gelden deze zelfde kenmerken van de zwangerschap</a:t>
            </a:r>
            <a:endParaRPr b="0" lang="nl-NL" sz="20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nl-NL" sz="1800" spc="-1" strike="noStrike">
                <a:latin typeface="Arial"/>
              </a:rPr>
              <a:t>Klik om de opmaak van de titeltekst te bewerken</a:t>
            </a:r>
            <a:endParaRPr b="0" lang="nl-NL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latin typeface="Arial"/>
              </a:rPr>
              <a:t>Klik om de opmaak van de overzichtstekst te bewerken</a:t>
            </a:r>
            <a:endParaRPr b="0" lang="nl-N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latin typeface="Arial"/>
              </a:rPr>
              <a:t>Tweede overzichtsniveau</a:t>
            </a:r>
            <a:endParaRPr b="0" lang="nl-N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400" spc="-1" strike="noStrike">
                <a:latin typeface="Arial"/>
              </a:rPr>
              <a:t>Derde overzichtsniveau</a:t>
            </a:r>
            <a:endParaRPr b="0" lang="nl-N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latin typeface="Arial"/>
              </a:rPr>
              <a:t>Vierde overzichtsniveau</a:t>
            </a:r>
            <a:endParaRPr b="0" lang="nl-N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Vijfde overzichtsniveau</a:t>
            </a:r>
            <a:endParaRPr b="0" lang="nl-N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Zesde overzichtsniveau</a:t>
            </a:r>
            <a:endParaRPr b="0" lang="nl-N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Zevende overzichtsniveau</a:t>
            </a:r>
            <a:endParaRPr b="0" lang="nl-N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NL" sz="4400" spc="-1" strike="noStrike">
                <a:latin typeface="Arial"/>
              </a:rPr>
              <a:t>Klik om de opmaak van de titeltekst te bewerken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latin typeface="Arial"/>
              </a:rPr>
              <a:t>Klik om de opmaak van de overzichtstekst te bewerken</a:t>
            </a:r>
            <a:endParaRPr b="0" lang="nl-N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latin typeface="Arial"/>
              </a:rPr>
              <a:t>Tweede overzichtsniveau</a:t>
            </a:r>
            <a:endParaRPr b="0" lang="nl-N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400" spc="-1" strike="noStrike">
                <a:latin typeface="Arial"/>
              </a:rPr>
              <a:t>Derde overzichtsniveau</a:t>
            </a:r>
            <a:endParaRPr b="0" lang="nl-N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latin typeface="Arial"/>
              </a:rPr>
              <a:t>Vierde overzichtsniveau</a:t>
            </a:r>
            <a:endParaRPr b="0" lang="nl-N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Vijfde overzichtsniveau</a:t>
            </a:r>
            <a:endParaRPr b="0" lang="nl-N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Zesde overzichtsniveau</a:t>
            </a:r>
            <a:endParaRPr b="0" lang="nl-N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Zevende overzichtsniveau</a:t>
            </a:r>
            <a:endParaRPr b="0" lang="nl-N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NL" sz="4400" spc="-1" strike="noStrike">
                <a:latin typeface="Arial"/>
              </a:rPr>
              <a:t>Klik om de opmaak van de titeltekst te bewerken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latin typeface="Arial"/>
              </a:rPr>
              <a:t>Klik om de opmaak van de overzichtstekst te bewerken</a:t>
            </a:r>
            <a:endParaRPr b="0" lang="nl-N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latin typeface="Arial"/>
              </a:rPr>
              <a:t>Tweede overzichtsniveau</a:t>
            </a:r>
            <a:endParaRPr b="0" lang="nl-N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400" spc="-1" strike="noStrike">
                <a:latin typeface="Arial"/>
              </a:rPr>
              <a:t>Derde overzichtsniveau</a:t>
            </a:r>
            <a:endParaRPr b="0" lang="nl-N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latin typeface="Arial"/>
              </a:rPr>
              <a:t>Vierde overzichtsniveau</a:t>
            </a:r>
            <a:endParaRPr b="0" lang="nl-N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Vijfde overzichtsniveau</a:t>
            </a:r>
            <a:endParaRPr b="0" lang="nl-N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Zesde overzichtsniveau</a:t>
            </a:r>
            <a:endParaRPr b="0" lang="nl-N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Zevende overzichtsniveau</a:t>
            </a:r>
            <a:endParaRPr b="0" lang="nl-N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nl-NL" sz="1800" spc="-1" strike="noStrike">
                <a:latin typeface="Arial"/>
              </a:rPr>
              <a:t>Klik om de opmaak van de titeltekst te bewerken</a:t>
            </a:r>
            <a:endParaRPr b="0" lang="nl-NL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latin typeface="Arial"/>
              </a:rPr>
              <a:t>Klik om de opmaak van de overzichtstekst te bewerken</a:t>
            </a:r>
            <a:endParaRPr b="0" lang="nl-N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latin typeface="Arial"/>
              </a:rPr>
              <a:t>Tweede overzichtsniveau</a:t>
            </a:r>
            <a:endParaRPr b="0" lang="nl-N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400" spc="-1" strike="noStrike">
                <a:latin typeface="Arial"/>
              </a:rPr>
              <a:t>Derde overzichtsniveau</a:t>
            </a:r>
            <a:endParaRPr b="0" lang="nl-N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latin typeface="Arial"/>
              </a:rPr>
              <a:t>Vierde overzichtsniveau</a:t>
            </a:r>
            <a:endParaRPr b="0" lang="nl-N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Vijfde overzichtsniveau</a:t>
            </a:r>
            <a:endParaRPr b="0" lang="nl-N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Zesde overzichtsniveau</a:t>
            </a:r>
            <a:endParaRPr b="0" lang="nl-N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Zevende overzichtsniveau</a:t>
            </a:r>
            <a:endParaRPr b="0" lang="nl-N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NL" sz="4400" spc="-1" strike="noStrike">
                <a:latin typeface="Arial"/>
              </a:rPr>
              <a:t>Klik om de opmaak van de titeltekst te bewerken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latin typeface="Arial"/>
              </a:rPr>
              <a:t>Klik om de opmaak van de overzichtstekst te bewerken</a:t>
            </a:r>
            <a:endParaRPr b="0" lang="nl-N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latin typeface="Arial"/>
              </a:rPr>
              <a:t>Tweede overzichtsniveau</a:t>
            </a:r>
            <a:endParaRPr b="0" lang="nl-N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400" spc="-1" strike="noStrike">
                <a:latin typeface="Arial"/>
              </a:rPr>
              <a:t>Derde overzichtsniveau</a:t>
            </a:r>
            <a:endParaRPr b="0" lang="nl-N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latin typeface="Arial"/>
              </a:rPr>
              <a:t>Vierde overzichtsniveau</a:t>
            </a:r>
            <a:endParaRPr b="0" lang="nl-N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Vijfde overzichtsniveau</a:t>
            </a:r>
            <a:endParaRPr b="0" lang="nl-N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Zesde overzichtsniveau</a:t>
            </a:r>
            <a:endParaRPr b="0" lang="nl-N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Zevende overzichtsniveau</a:t>
            </a:r>
            <a:endParaRPr b="0" lang="nl-N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NL" sz="4400" spc="-1" strike="noStrike">
                <a:latin typeface="Arial"/>
              </a:rPr>
              <a:t>Klik om de opmaak van de titeltekst te bewerken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latin typeface="Arial"/>
              </a:rPr>
              <a:t>Klik om de opmaak van de overzichtstekst te bewerken</a:t>
            </a:r>
            <a:endParaRPr b="0" lang="nl-N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latin typeface="Arial"/>
              </a:rPr>
              <a:t>Tweede overzichtsniveau</a:t>
            </a:r>
            <a:endParaRPr b="0" lang="nl-N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400" spc="-1" strike="noStrike">
                <a:latin typeface="Arial"/>
              </a:rPr>
              <a:t>Derde overzichtsniveau</a:t>
            </a:r>
            <a:endParaRPr b="0" lang="nl-N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latin typeface="Arial"/>
              </a:rPr>
              <a:t>Vierde overzichtsniveau</a:t>
            </a:r>
            <a:endParaRPr b="0" lang="nl-N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Vijfde overzichtsniveau</a:t>
            </a:r>
            <a:endParaRPr b="0" lang="nl-N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Zesde overzichtsniveau</a:t>
            </a:r>
            <a:endParaRPr b="0" lang="nl-N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latin typeface="Arial"/>
              </a:rPr>
              <a:t>Zevende overzichtsniveau</a:t>
            </a:r>
            <a:endParaRPr b="0" lang="nl-N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://www.ehbb-online.jouwweb.nl/" TargetMode="Externa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://www.boekenbestellen.nl/boek/balsem" TargetMode="External"/><Relationship Id="rId3" Type="http://schemas.openxmlformats.org/officeDocument/2006/relationships/hyperlink" Target="http://www.boekenbestellen.nl/PDF/balsem/16586" TargetMode="External"/><Relationship Id="rId4" Type="http://schemas.openxmlformats.org/officeDocument/2006/relationships/slideLayout" Target="../slideLayouts/slideLayout61.xml"/><Relationship Id="rId5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" descr=""/>
          <p:cNvPicPr/>
          <p:nvPr/>
        </p:nvPicPr>
        <p:blipFill>
          <a:blip r:embed="rId1"/>
          <a:stretch/>
        </p:blipFill>
        <p:spPr>
          <a:xfrm>
            <a:off x="677160" y="609480"/>
            <a:ext cx="7767000" cy="2670120"/>
          </a:xfrm>
          <a:prstGeom prst="rect">
            <a:avLst/>
          </a:prstGeom>
          <a:ln w="9360">
            <a:noFill/>
          </a:ln>
        </p:spPr>
      </p:pic>
      <p:sp>
        <p:nvSpPr>
          <p:cNvPr id="234" name="CustomShape 1"/>
          <p:cNvSpPr/>
          <p:nvPr/>
        </p:nvSpPr>
        <p:spPr>
          <a:xfrm>
            <a:off x="1242360" y="1478880"/>
            <a:ext cx="6990840" cy="851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4800" spc="-1" strike="noStrike">
                <a:solidFill>
                  <a:srgbClr val="c00000"/>
                </a:solidFill>
                <a:latin typeface="Calibri"/>
                <a:ea typeface="DejaVu Sans"/>
              </a:rPr>
              <a:t>Nucleus College Nederland</a:t>
            </a:r>
            <a:endParaRPr b="0" lang="nl-NL" sz="48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7674840" y="5963760"/>
            <a:ext cx="909000" cy="359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nl-NL" sz="1200" spc="-1" strike="noStrike">
                <a:solidFill>
                  <a:srgbClr val="a50021"/>
                </a:solidFill>
                <a:latin typeface="Calibri"/>
                <a:ea typeface="DejaVu Sans"/>
              </a:rPr>
              <a:t>Nucleus</a:t>
            </a:r>
            <a:r>
              <a:rPr b="0" lang="nl-NL" sz="105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nl-NL" sz="1800" spc="-1" strike="noStrike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685800" y="3045240"/>
            <a:ext cx="7767000" cy="304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1640"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presenteert</a:t>
            </a:r>
            <a:endParaRPr b="0" lang="nl-NL" sz="24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641"/>
              </a:spcBef>
            </a:pPr>
            <a:r>
              <a:rPr b="1" lang="nl-N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r>
              <a:rPr b="1" lang="nl-N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Eerste   Emotionele  Hulp </a:t>
            </a:r>
            <a:endParaRPr b="0" lang="nl-NL" sz="32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641"/>
              </a:spcBef>
            </a:pPr>
            <a:endParaRPr b="0" lang="nl-NL" sz="32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641"/>
              </a:spcBef>
            </a:pPr>
            <a:r>
              <a:rPr b="1" lang="nl-N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</a:t>
            </a:r>
            <a:r>
              <a:rPr b="1" lang="nl-N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Bij Bevallingen</a:t>
            </a:r>
            <a:endParaRPr b="0" lang="nl-NL" sz="32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</a:pPr>
            <a:endParaRPr b="0" lang="nl-NL" sz="32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</a:pPr>
            <a:endParaRPr b="0" lang="nl-NL" sz="3200" spc="-1" strike="noStrike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4883760" y="1225440"/>
            <a:ext cx="1157400" cy="300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just">
              <a:lnSpc>
                <a:spcPct val="100000"/>
              </a:lnSpc>
            </a:pPr>
            <a:r>
              <a:rPr b="1" lang="nl-NL" sz="1400" spc="-1" strike="noStrike">
                <a:solidFill>
                  <a:srgbClr val="31849b"/>
                </a:solidFill>
                <a:latin typeface="Trebuchet MS"/>
                <a:ea typeface="Times New Roman"/>
              </a:rPr>
              <a:t> </a:t>
            </a:r>
            <a:r>
              <a:rPr b="1" lang="nl-NL" sz="1400" spc="-1" strike="noStrike">
                <a:solidFill>
                  <a:srgbClr val="31849b"/>
                </a:solidFill>
                <a:latin typeface="Trebuchet MS"/>
                <a:ea typeface="Times New Roman"/>
              </a:rPr>
              <a:t>Informatie </a:t>
            </a:r>
            <a:endParaRPr b="0" lang="nl-NL" sz="1400" spc="-1" strike="noStrike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457200" y="273600"/>
            <a:ext cx="822600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nl-NL" sz="4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751320" y="272520"/>
            <a:ext cx="7767000" cy="1137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  </a:t>
            </a: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Geboorte  Programma</a:t>
            </a:r>
            <a:endParaRPr b="0" lang="nl-NL" sz="400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866520" y="1595160"/>
            <a:ext cx="7767000" cy="49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164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Gefocust</a:t>
            </a:r>
            <a:br/>
            <a:r>
              <a:rPr b="0" lang="nl-NL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40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Geleidelijk</a:t>
            </a:r>
            <a:br/>
            <a:r>
              <a:rPr b="0" lang="nl-NL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40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Bindend</a:t>
            </a:r>
            <a:endParaRPr b="0" lang="nl-NL" sz="40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Symbol"/>
              <a:buChar char=""/>
            </a:pPr>
            <a:endParaRPr b="0" lang="nl-NL" sz="40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Beide ouders  </a:t>
            </a:r>
            <a:endParaRPr b="0" lang="nl-NL" sz="400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761400" y="1045800"/>
            <a:ext cx="7770600" cy="114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 </a:t>
            </a:r>
            <a:br/>
            <a:br/>
            <a:endParaRPr b="0" lang="nl-NL" sz="4000" spc="-1" strike="noStrike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702720" y="2172600"/>
            <a:ext cx="7770600" cy="3359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nl-NL" sz="1800" spc="-1" strike="noStrike">
              <a:latin typeface="Arial"/>
            </a:endParaRPr>
          </a:p>
          <a:p>
            <a:pPr marL="257040" indent="-25524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4000" spc="-1" strike="noStrike">
              <a:latin typeface="Arial"/>
            </a:endParaRPr>
          </a:p>
          <a:p>
            <a:pPr marL="257040" indent="-25524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Wat verandert er voor een baby?</a:t>
            </a:r>
            <a:endParaRPr b="0" lang="nl-NL" sz="4000" spc="-1" strike="noStrike">
              <a:latin typeface="Arial"/>
            </a:endParaRPr>
          </a:p>
        </p:txBody>
      </p:sp>
      <p:pic>
        <p:nvPicPr>
          <p:cNvPr id="271" name="Picture 2" descr=""/>
          <p:cNvPicPr/>
          <p:nvPr/>
        </p:nvPicPr>
        <p:blipFill>
          <a:blip r:embed="rId1"/>
          <a:stretch/>
        </p:blipFill>
        <p:spPr>
          <a:xfrm>
            <a:off x="2942640" y="360000"/>
            <a:ext cx="3176280" cy="4619880"/>
          </a:xfrm>
          <a:prstGeom prst="rect">
            <a:avLst/>
          </a:prstGeom>
          <a:ln>
            <a:noFill/>
          </a:ln>
        </p:spPr>
      </p:pic>
      <p:sp>
        <p:nvSpPr>
          <p:cNvPr id="272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12" descr=""/>
          <p:cNvPicPr/>
          <p:nvPr/>
        </p:nvPicPr>
        <p:blipFill>
          <a:blip r:embed="rId1"/>
          <a:stretch/>
        </p:blipFill>
        <p:spPr>
          <a:xfrm>
            <a:off x="1872000" y="1819080"/>
            <a:ext cx="5382000" cy="3651840"/>
          </a:xfrm>
          <a:prstGeom prst="rect">
            <a:avLst/>
          </a:prstGeom>
          <a:ln>
            <a:noFill/>
          </a:ln>
        </p:spPr>
      </p:pic>
      <p:sp>
        <p:nvSpPr>
          <p:cNvPr id="274" name="CustomShape 1"/>
          <p:cNvSpPr/>
          <p:nvPr/>
        </p:nvSpPr>
        <p:spPr>
          <a:xfrm>
            <a:off x="576000" y="288000"/>
            <a:ext cx="7767000" cy="808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  </a:t>
            </a: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Geboorte  Programma</a:t>
            </a:r>
            <a:endParaRPr b="0" lang="nl-NL" sz="4000" spc="-1" strike="noStrike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720000" y="1098000"/>
            <a:ext cx="7767000" cy="4300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1640" algn="ctr">
              <a:lnSpc>
                <a:spcPct val="100000"/>
              </a:lnSpc>
              <a:spcBef>
                <a:spcPts val="799"/>
              </a:spcBef>
            </a:pPr>
            <a:r>
              <a:rPr b="0" lang="nl-NL" sz="4000" spc="-1" strike="noStrike">
                <a:solidFill>
                  <a:srgbClr val="262626"/>
                </a:solidFill>
                <a:latin typeface="Times New Roman"/>
                <a:ea typeface="DejaVu Sans"/>
              </a:rPr>
              <a:t>Afwijkingen van dit programma</a:t>
            </a:r>
            <a:endParaRPr b="0" lang="nl-NL" sz="40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99"/>
              </a:spcBef>
            </a:pPr>
            <a:endParaRPr b="0" lang="nl-NL" sz="40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99"/>
              </a:spcBef>
            </a:pPr>
            <a:endParaRPr b="0" lang="nl-NL" sz="40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99"/>
              </a:spcBef>
            </a:pPr>
            <a:endParaRPr b="0" lang="nl-NL" sz="40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99"/>
              </a:spcBef>
            </a:pPr>
            <a:endParaRPr b="0" lang="nl-NL" sz="40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99"/>
              </a:spcBef>
            </a:pPr>
            <a:endParaRPr b="0" lang="nl-NL" sz="40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99"/>
              </a:spcBef>
            </a:pPr>
            <a:r>
              <a:rPr b="0" lang="nl-NL" sz="4000" spc="-1" strike="noStrike">
                <a:solidFill>
                  <a:srgbClr val="262626"/>
                </a:solidFill>
                <a:latin typeface="Times New Roman"/>
                <a:ea typeface="DejaVu Sans"/>
              </a:rPr>
              <a:t>levert een potentieel probleem op.</a:t>
            </a:r>
            <a:endParaRPr b="0" lang="nl-NL" sz="40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761400" y="1045800"/>
            <a:ext cx="7767000" cy="1137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br/>
            <a:br/>
            <a:br/>
            <a:br/>
            <a:br/>
            <a:br/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1.Hoe komt het, dat dit zoveel invloed heeft?</a:t>
            </a:r>
            <a:endParaRPr b="0" lang="nl-N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endParaRPr b="0" lang="nl-N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2.  Over mijn eigen geboorte weet ik niets. Waarom heeft het dan toch zoveel invloed?</a:t>
            </a:r>
            <a:endParaRPr b="0" lang="nl-N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.</a:t>
            </a:r>
            <a:endParaRPr b="0" lang="nl-NL" sz="4000" spc="-1" strike="noStrike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867960" y="2520000"/>
            <a:ext cx="6615000" cy="222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nl-NL" sz="18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4039560" y="3735720"/>
            <a:ext cx="1100880" cy="42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4039560" y="3735720"/>
            <a:ext cx="1100880" cy="42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85800" y="609480"/>
            <a:ext cx="7767000" cy="1137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3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Gevolgen van verstoringen</a:t>
            </a:r>
            <a:endParaRPr b="0" lang="nl-NL" sz="3300" spc="-1" strike="noStrike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923760" y="2223000"/>
            <a:ext cx="7767000" cy="354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Dat programma wordt maar 1 keer in je leven uitgevoerd 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 op gang gebrachte processen duren ruim 20 jaar. 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Ernstige verstoringen zullen  al die tijd te merken zijn.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Het Geboorte deel heeft zijn optimum in het eerste uur.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Daarin is liefdevolle aandacht (oxytocine) overvloedig.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Het beinvloedt ALLE betrokkenen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i="1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Vergelijk het programma nog eens met de geboorte dia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i="1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Zie, hoe ongecompliceerde thuisbevalling het neest past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761400" y="1045800"/>
            <a:ext cx="7767000" cy="1137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br/>
            <a:br/>
            <a:br/>
            <a:br/>
            <a:br/>
            <a:br/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Hoe zit het dan  met </a:t>
            </a:r>
            <a:endParaRPr b="0" lang="nl-N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herinneringen  over  je geboorte?</a:t>
            </a:r>
            <a:endParaRPr b="0" lang="nl-N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.</a:t>
            </a:r>
            <a:endParaRPr b="0" lang="nl-N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Dat weet je toch allemaal </a:t>
            </a:r>
            <a:br/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 niet meer?</a:t>
            </a:r>
            <a:endParaRPr b="0" lang="nl-N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.</a:t>
            </a:r>
            <a:endParaRPr b="0" lang="nl-NL" sz="4000" spc="-1" strike="noStrike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867960" y="2520000"/>
            <a:ext cx="6615000" cy="222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nl-NL" sz="1800" spc="-1" strike="noStrike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533520" y="167760"/>
            <a:ext cx="7767000" cy="6336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br/>
            <a:br/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Herinneren doe je </a:t>
            </a:r>
            <a:endParaRPr b="0" lang="nl-N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op  2</a:t>
            </a:r>
            <a:r>
              <a:rPr b="0" lang="nl-N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nl-NL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manieren :</a:t>
            </a:r>
            <a:endParaRPr b="0" lang="nl-N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r>
              <a:rPr b="1" lang="nl-NL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nl-NL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ervaren </a:t>
            </a:r>
            <a:br/>
            <a:r>
              <a:rPr b="1" lang="nl-NL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&amp;</a:t>
            </a:r>
            <a:br/>
            <a:r>
              <a:rPr b="1" lang="nl-NL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weten</a:t>
            </a:r>
            <a:br/>
            <a:br/>
            <a:endParaRPr b="0" lang="nl-NL" sz="6000" spc="-1" strike="noStrike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85800" y="609480"/>
            <a:ext cx="7767000" cy="1137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3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Eerste herinneringen</a:t>
            </a:r>
            <a:endParaRPr b="0" lang="nl-NL" sz="3300" spc="-1" strike="noStrike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668880" y="2157480"/>
            <a:ext cx="7767000" cy="354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zijn ervaringsherinneringen, geen bewust weten 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wat gebeurt wordt vergeleken met programma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die ervaringen worden opgeslagen in het onderbewuste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verloop geboorte opgeslagen in het DNA geheugen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heel jonge kinderen hebben dominant onderbewustzijn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dat geheugen is gericht op binding (afhankelijkheid)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als baby ‘weet’ je dus alles over die ervaringen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685800" y="374040"/>
            <a:ext cx="7767000" cy="1065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3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Wanneer wordt het traumatisch?</a:t>
            </a:r>
            <a:endParaRPr b="0" lang="nl-NL" sz="3300" spc="-1" strike="noStrike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685440" y="1656000"/>
            <a:ext cx="7767000" cy="4043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18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Als je het gevoel had, alle controle verloren te hebben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Kenmerken hetzelfde als bij zwaar ongeluk of ramp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Er is stress schijnbaar zonder reden (PTSS)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Kijk eens, hoe PTSS uitwerkt op alle betrokkenen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Niet elke verstoring wordt meteen traumatisch 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392040" y="536760"/>
            <a:ext cx="7767000" cy="85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nl-NL" sz="3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Aanwijzingen PTSS  na de bevalling</a:t>
            </a:r>
            <a:endParaRPr b="0" lang="nl-NL" sz="3300" spc="-1" strike="noStrike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1440000" y="3886200"/>
            <a:ext cx="6395400" cy="174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387720" y="1895760"/>
            <a:ext cx="3944160" cy="4541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depressie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gynaecologische problemen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seksuele problemen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borstvoedingsproblemen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stemmingsstoornissen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slaapstoornssen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schuldgevoel 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hyperalert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hechtingsstoornis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4865760" y="1855440"/>
            <a:ext cx="3819960" cy="4380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meconium   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huilbaby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voedingsproblemen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aanrakingsproblemen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eczeem, buikpijn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schrikreacties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hyperalert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slaapproblemen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hechtingsstoornissen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300" name="CustomShape 5"/>
          <p:cNvSpPr/>
          <p:nvPr/>
        </p:nvSpPr>
        <p:spPr>
          <a:xfrm>
            <a:off x="7848000" y="623664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605480" y="-773640"/>
            <a:ext cx="4426920" cy="6375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Geboorte</a:t>
            </a:r>
            <a:br/>
            <a:r>
              <a:rPr b="1" lang="nl-NL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r>
              <a:rPr b="1" lang="nl-NL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Reset</a:t>
            </a:r>
            <a:br/>
            <a:r>
              <a:rPr b="1" lang="nl-NL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br/>
            <a:endParaRPr b="0" lang="nl-NL" sz="4400" spc="-1" strike="noStrike">
              <a:latin typeface="Arial"/>
            </a:endParaRPr>
          </a:p>
        </p:txBody>
      </p:sp>
      <p:pic>
        <p:nvPicPr>
          <p:cNvPr id="240" name="Content Placeholder 5" descr=""/>
          <p:cNvPicPr/>
          <p:nvPr/>
        </p:nvPicPr>
        <p:blipFill>
          <a:blip r:embed="rId1"/>
          <a:stretch/>
        </p:blipFill>
        <p:spPr>
          <a:xfrm>
            <a:off x="379080" y="768600"/>
            <a:ext cx="4523040" cy="5163120"/>
          </a:xfrm>
          <a:prstGeom prst="rect">
            <a:avLst/>
          </a:prstGeom>
          <a:ln w="9360"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457200" y="273600"/>
            <a:ext cx="822600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nl-NL" sz="4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685800" y="450720"/>
            <a:ext cx="7767000" cy="986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Herstel door Reset</a:t>
            </a:r>
            <a:endParaRPr b="0" lang="nl-NL" sz="3600" spc="-1" strike="noStrike"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1376640" y="1584000"/>
            <a:ext cx="7767000" cy="4109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1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Het orginele programma is nog steeds aanwezig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 impact van de schade kan is nog te herstellen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Niet alle schade, maar de emotionele impact wel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 Geboorte Reset Coach heeft geleerd, hoe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Kan dus toch nog gezellig worden, ook voor de baby!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Vraag dus zo gauw mogelijk om een Reset Coach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Honderden gezinnen hebben die Reset al ervaren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Ook na jaren kan de impact nog steeds herstellen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Voor meer vragen klik op </a:t>
            </a:r>
            <a:r>
              <a:rPr b="0" lang="nl-NL" sz="24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www.ehbb-online.jouwweb.nl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7417080" y="5931000"/>
            <a:ext cx="909000" cy="359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nl-NL" sz="1200" spc="-1" strike="noStrike">
                <a:solidFill>
                  <a:srgbClr val="a50021"/>
                </a:solidFill>
                <a:latin typeface="Calibri"/>
                <a:ea typeface="DejaVu Sans"/>
              </a:rPr>
              <a:t>Nucleus</a:t>
            </a:r>
            <a:r>
              <a:rPr b="0" lang="nl-NL" sz="105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nl-NL" sz="18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762840" y="342360"/>
            <a:ext cx="7767000" cy="834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Voor professionals</a:t>
            </a:r>
            <a:endParaRPr b="0" lang="nl-NL" sz="3600" spc="-1" strike="noStrike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789120" y="1172880"/>
            <a:ext cx="7767000" cy="4109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18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Hoe zou jij de kraameriode willen afsluiten?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Hoe zou jij aan een</a:t>
            </a:r>
            <a:r>
              <a:rPr b="1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betere start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kunnen bijdragen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Volg de workshops over de Geboorte Reset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Of volg de 5-daagse opleiding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Waarom Reset altijd nog kan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Impact op de baby en de Baartaal</a:t>
            </a: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Wat iseen simultaan gesprek.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i="1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Er zijn workshops voor kraamverzorgenden, doula’s, verloskundigen en andere zorgverleners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7417080" y="5931000"/>
            <a:ext cx="909000" cy="359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nl-NL" sz="1200" spc="-1" strike="noStrike">
                <a:solidFill>
                  <a:srgbClr val="a50021"/>
                </a:solidFill>
                <a:latin typeface="Calibri"/>
                <a:ea typeface="DejaVu Sans"/>
              </a:rPr>
              <a:t>Nucleus</a:t>
            </a:r>
            <a:r>
              <a:rPr b="0" lang="nl-NL" sz="105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nl-NL" sz="18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82320" y="424800"/>
            <a:ext cx="8224200" cy="851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nl-NL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Publicatie</a:t>
            </a:r>
            <a:endParaRPr b="0" lang="nl-NL" sz="48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456840" y="1962720"/>
            <a:ext cx="4034880" cy="47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  <a:spcBef>
                <a:spcPts val="541"/>
              </a:spcBef>
            </a:pPr>
            <a:r>
              <a:rPr b="1" lang="nl-NL" sz="2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Balsem voor ouders</a:t>
            </a:r>
            <a:endParaRPr b="0" lang="nl-NL" sz="2700" spc="-1" strike="noStrike">
              <a:latin typeface="Arial"/>
            </a:endParaRPr>
          </a:p>
        </p:txBody>
      </p:sp>
      <p:pic>
        <p:nvPicPr>
          <p:cNvPr id="309" name="Content Placeholder 3" descr=""/>
          <p:cNvPicPr/>
          <p:nvPr/>
        </p:nvPicPr>
        <p:blipFill>
          <a:blip r:embed="rId1"/>
          <a:stretch/>
        </p:blipFill>
        <p:spPr>
          <a:xfrm>
            <a:off x="1257840" y="2666160"/>
            <a:ext cx="2027160" cy="2958120"/>
          </a:xfrm>
          <a:prstGeom prst="rect">
            <a:avLst/>
          </a:prstGeom>
          <a:ln w="9360">
            <a:noFill/>
          </a:ln>
        </p:spPr>
      </p:pic>
      <p:sp>
        <p:nvSpPr>
          <p:cNvPr id="310" name="CustomShape 3"/>
          <p:cNvSpPr/>
          <p:nvPr/>
        </p:nvSpPr>
        <p:spPr>
          <a:xfrm>
            <a:off x="4497120" y="1962720"/>
            <a:ext cx="4036320" cy="47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  <a:spcBef>
                <a:spcPts val="541"/>
              </a:spcBef>
            </a:pPr>
            <a:r>
              <a:rPr b="1" lang="nl-NL" sz="2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Inhoud over:</a:t>
            </a:r>
            <a:endParaRPr b="0" lang="nl-NL" sz="2700" spc="-1" strike="noStrike"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3875040" y="2808360"/>
            <a:ext cx="4749120" cy="2958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Epigenetica en prenatale psychologie</a:t>
            </a:r>
            <a:endParaRPr b="0" lang="nl-NL" sz="18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Vragen n.a.v. voorgaande wetenschappen</a:t>
            </a:r>
            <a:endParaRPr b="0" lang="nl-NL" sz="18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Tegen schuldgevoel door bewustwording</a:t>
            </a:r>
            <a:endParaRPr b="0" lang="nl-NL" sz="18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Behalve besef, ook oplossingen</a:t>
            </a:r>
            <a:endParaRPr b="0" lang="nl-NL" sz="18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Tips met preventieve maatregelen</a:t>
            </a:r>
            <a:endParaRPr b="0" lang="nl-NL" sz="18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Tips voor milde verwerking achteraf</a:t>
            </a:r>
            <a:endParaRPr b="0" lang="nl-NL" sz="18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18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Bestellen kan </a:t>
            </a:r>
            <a:r>
              <a:rPr b="0" lang="nl-NL" sz="18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hier</a:t>
            </a:r>
            <a:r>
              <a:rPr b="0" lang="nl-N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of als Ebook </a:t>
            </a:r>
            <a:r>
              <a:rPr b="0" lang="nl-NL" sz="18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3"/>
              </a:rPr>
              <a:t>hier</a:t>
            </a:r>
            <a:endParaRPr b="0" lang="nl-N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nl-NL" sz="1800" spc="-1" strike="noStrike">
              <a:latin typeface="Aria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7734960" y="6109920"/>
            <a:ext cx="91656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a50021"/>
                </a:solidFill>
                <a:latin typeface="Calibri"/>
                <a:ea typeface="DejaVu Sans"/>
              </a:rPr>
              <a:t>Nucleus</a:t>
            </a:r>
            <a:endParaRPr b="0" lang="nl-NL" sz="1800" spc="-1" strike="noStrike"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969840" y="789840"/>
            <a:ext cx="6990840" cy="851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4800" spc="-1" strike="noStrike">
                <a:solidFill>
                  <a:srgbClr val="c00000"/>
                </a:solidFill>
                <a:latin typeface="Calibri"/>
                <a:ea typeface="DejaVu Sans"/>
              </a:rPr>
              <a:t>Nucleus College Nederland</a:t>
            </a:r>
            <a:endParaRPr b="0" lang="nl-NL" sz="48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1331280" y="2343240"/>
            <a:ext cx="6476400" cy="3080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1" lang="nl-NL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Informeert</a:t>
            </a:r>
            <a:r>
              <a:rPr b="0" lang="nl-NL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(publicaties, workshops, info-avond)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1" lang="nl-NL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Coacht </a:t>
            </a:r>
            <a:r>
              <a:rPr b="0" lang="nl-NL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(individueel, Prenatale Educatie®)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1" lang="nl-NL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Leidt op </a:t>
            </a:r>
            <a:r>
              <a:rPr b="0" lang="nl-NL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(coach,therapeut, Reset, Buddy )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 marL="257040" indent="-25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1" lang="nl-NL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Onderzoekt</a:t>
            </a:r>
            <a:r>
              <a:rPr b="0" lang="nl-NL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(update en praktijk)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7674840" y="5963760"/>
            <a:ext cx="909000" cy="359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nl-NL" sz="1200" spc="-1" strike="noStrike">
                <a:solidFill>
                  <a:srgbClr val="a50021"/>
                </a:solidFill>
                <a:latin typeface="Calibri"/>
                <a:ea typeface="DejaVu Sans"/>
              </a:rPr>
              <a:t>Nucleus</a:t>
            </a:r>
            <a:r>
              <a:rPr b="0" lang="nl-NL" sz="105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nl-NL" sz="18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685800" y="609480"/>
            <a:ext cx="7767360" cy="895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  </a:t>
            </a:r>
            <a:r>
              <a:rPr b="1" lang="nl-NL" sz="4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Geboorte Reset</a:t>
            </a:r>
            <a:endParaRPr b="0" lang="nl-N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NL" sz="4000" spc="-1" strike="noStrike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735120" y="1395000"/>
            <a:ext cx="7767360" cy="458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200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Ons natuurlijk geboorte programma</a:t>
            </a:r>
            <a:r>
              <a:rPr b="0" lang="nl-N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nl-NL" sz="1800" spc="-1" strike="noStrike">
              <a:latin typeface="Arial"/>
            </a:endParaRPr>
          </a:p>
          <a:p>
            <a:pPr marL="257040" indent="-25200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Hoe we onze geboorte herinneren kunnen</a:t>
            </a:r>
            <a:r>
              <a:rPr b="0" lang="nl-N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nl-NL" sz="1800" spc="-1" strike="noStrike">
              <a:latin typeface="Arial"/>
            </a:endParaRPr>
          </a:p>
          <a:p>
            <a:pPr marL="257040" indent="-25200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Wat, als de roze wolk uitblijft</a:t>
            </a:r>
            <a:endParaRPr b="0" lang="nl-NL" sz="2400" spc="-1" strike="noStrike">
              <a:latin typeface="Arial"/>
            </a:endParaRPr>
          </a:p>
          <a:p>
            <a:pPr marL="257040" indent="-25200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Wat schaadt ons Geboorte Programma</a:t>
            </a:r>
            <a:br/>
            <a:r>
              <a:rPr b="0" lang="nl-NL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nl-NL" sz="2400" spc="-1" strike="noStrike">
              <a:latin typeface="Arial"/>
            </a:endParaRPr>
          </a:p>
          <a:p>
            <a:pPr marL="257040" indent="-25200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Waarom heeft dat zoveel impact</a:t>
            </a:r>
            <a:endParaRPr b="0" lang="nl-NL" sz="2400" spc="-1" strike="noStrike">
              <a:latin typeface="Arial"/>
            </a:endParaRPr>
          </a:p>
          <a:p>
            <a:pPr marL="257040" indent="-25200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Kan die schade hersteld worden</a:t>
            </a:r>
            <a:endParaRPr b="0" lang="nl-NL" sz="2400" spc="-1" strike="noStrike">
              <a:latin typeface="Arial"/>
            </a:endParaRPr>
          </a:p>
          <a:p>
            <a:pPr marL="257040" indent="-25200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Hoe kan Geboorte Reset hierbij helpen</a:t>
            </a:r>
            <a:endParaRPr b="0" lang="nl-NL" sz="2400" spc="-1" strike="noStrike">
              <a:latin typeface="Arial"/>
            </a:endParaRPr>
          </a:p>
          <a:p>
            <a:pPr marL="257040" indent="-25200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Waar kan ik terecht</a:t>
            </a:r>
            <a:endParaRPr b="0" lang="nl-N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457200" y="273600"/>
            <a:ext cx="822600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643680" y="335520"/>
            <a:ext cx="7767000" cy="89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 roze wolk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771480" y="1491480"/>
            <a:ext cx="7767000" cy="48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Je verwacht een wat feestelijke sfeer</a:t>
            </a:r>
            <a:br/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Overvloed a  aan knuffelhormoon</a:t>
            </a:r>
            <a:br/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 Enthousiasme en energie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 Sterk ouderschapsgevoel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457200" y="273600"/>
            <a:ext cx="822600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nl-NL" sz="4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643680" y="335520"/>
            <a:ext cx="7767000" cy="89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Soms is er geen roze wolk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650160" y="1872720"/>
            <a:ext cx="7767000" cy="48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10-20 % van bevallen vrouwen geven aan geen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roze wolk te hebben ervaren na de geboorte.   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i="1" lang="nl-NL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r>
              <a:rPr b="0" i="1" lang="nl-N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</a:t>
            </a:r>
            <a:r>
              <a:rPr b="0" i="1" lang="nl-N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Waaraan merk je dat?</a:t>
            </a:r>
            <a:endParaRPr b="0" lang="nl-N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Er worden 2 vormen ondersciden</a:t>
            </a:r>
            <a:endParaRPr b="0" lang="nl-N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b="0" lang="nl-N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kraamtranen (hormonaal)</a:t>
            </a:r>
            <a:endParaRPr b="0" lang="nl-N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b="0" lang="nl-N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trauma     (door de bevalling zelf)</a:t>
            </a:r>
            <a:endParaRPr b="0" lang="nl-N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457200" y="273600"/>
            <a:ext cx="822600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nl-NL" sz="4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643680" y="335520"/>
            <a:ext cx="7767000" cy="89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Welke gevoelens zijn er nu?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771480" y="1491480"/>
            <a:ext cx="7767000" cy="48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 Je hebt een kater en die gelukzaligheid blijft uit.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br/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 Je denkt dat er iets met jou niet goed zit, schuldgevoel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 Je schiet tekort als oude, jij/je partner zijn niet gezellig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Eenzaamheid, je schaamt je ervoor erover te praten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  Je kunt niet zonder tranen over de bevalling praten</a:t>
            </a: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nl-N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   Je kunt niet naar de kraamfoto’s kijken.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457200" y="273600"/>
            <a:ext cx="822600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nl-NL" sz="4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685800" y="504000"/>
            <a:ext cx="7767000" cy="100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4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Maar Eerst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792720" y="1488240"/>
            <a:ext cx="7767000" cy="470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720"/>
              </a:spcBef>
            </a:pPr>
            <a:endParaRPr b="0" lang="nl-NL" sz="18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Hoe komt het</a:t>
            </a:r>
            <a:endParaRPr b="0" lang="nl-NL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b="0" lang="nl-NL" sz="36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Waarom overkomt het niet iedereen</a:t>
            </a:r>
            <a:endParaRPr b="0" lang="nl-NL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b="0" lang="nl-NL" sz="36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Kun je het zien aankomen</a:t>
            </a:r>
            <a:endParaRPr b="0" lang="nl-NL" sz="36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36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Kun je er van herstellen</a:t>
            </a:r>
            <a:endParaRPr b="0" lang="nl-NL" sz="360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720000" y="518040"/>
            <a:ext cx="7767000" cy="1137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4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nl-NL" sz="4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Het Intern Programma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685800" y="1981080"/>
            <a:ext cx="7767000" cy="4109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Elk mens heeft een programma ingebouwd gekregen om een gezonde volwassene voort te brengen.</a:t>
            </a:r>
            <a:endParaRPr b="0" lang="nl-NL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b="0" lang="nl-NL" sz="36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i="1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Denk eens na over de volgende 2 onderdelen, waaruit dat programma oorspronelijk bestond.</a:t>
            </a:r>
            <a:endParaRPr b="0" lang="nl-NL" sz="36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7772400" y="6172200"/>
            <a:ext cx="12139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nl-NL" sz="1600" spc="-1" strike="noStrike">
                <a:solidFill>
                  <a:srgbClr val="a50021"/>
                </a:solidFill>
                <a:latin typeface="Times New Roman"/>
                <a:ea typeface="DejaVu Sans"/>
              </a:rPr>
              <a:t>Nucleus</a:t>
            </a:r>
            <a:r>
              <a:rPr b="0" lang="nl-NL" sz="1400" spc="-1" strike="noStrike">
                <a:solidFill>
                  <a:srgbClr val="cc0000"/>
                </a:solidFill>
                <a:latin typeface="Verdana"/>
                <a:ea typeface="DejaVu Sans"/>
              </a:rPr>
              <a:t>®</a:t>
            </a:r>
            <a:r>
              <a:rPr b="0" lang="nl-N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nl-NL" sz="24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685800" y="609480"/>
            <a:ext cx="7767000" cy="1137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nl-NL" sz="4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Zwangerschap    Programma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685800" y="1981080"/>
            <a:ext cx="7767000" cy="4109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Voorspelbaar</a:t>
            </a:r>
            <a:endParaRPr b="0" lang="nl-NL" sz="36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Gevoelig</a:t>
            </a:r>
            <a:endParaRPr b="0" lang="nl-NL" sz="36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Positief </a:t>
            </a:r>
            <a:endParaRPr b="0" lang="nl-NL" sz="36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Bepalend</a:t>
            </a:r>
            <a:endParaRPr b="0" lang="nl-NL" sz="36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Algemeen</a:t>
            </a:r>
            <a:endParaRPr b="0" lang="nl-NL" sz="3600" spc="-1" strike="noStrike">
              <a:latin typeface="Arial"/>
            </a:endParaRPr>
          </a:p>
          <a:p>
            <a:pPr marL="257040" indent="-2516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nl-N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Geboorte</a:t>
            </a:r>
            <a:endParaRPr b="0" lang="nl-NL" sz="36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4408</TotalTime>
  <Application>LibreOffice/5.4.0.3$Windows_X86_64 LibreOffice_project/7556cbc6811c9d992f4064ab9287069087d7f62c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2016-10-13T13:14:17Z</dcterms:created>
  <dc:creator>r schmidt</dc:creator>
  <dc:description/>
  <dc:language>nl-NL</dc:language>
  <cp:lastModifiedBy/>
  <dcterms:modified xsi:type="dcterms:W3CDTF">2023-05-31T16:56:43Z</dcterms:modified>
  <cp:revision>175</cp:revision>
  <dc:subject/>
  <dc:title>Deel 2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4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40</vt:i4>
  </property>
  <property fmtid="{D5CDD505-2E9C-101B-9397-08002B2CF9AE}" pid="8" name="PresentationFormat">
    <vt:lpwstr>Diavoorstelling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40</vt:i4>
  </property>
</Properties>
</file>